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9" r:id="rId1"/>
  </p:sldMasterIdLst>
  <p:notesMasterIdLst>
    <p:notesMasterId r:id="rId29"/>
  </p:notesMasterIdLst>
  <p:handoutMasterIdLst>
    <p:handoutMasterId r:id="rId30"/>
  </p:handoutMasterIdLst>
  <p:sldIdLst>
    <p:sldId id="324" r:id="rId2"/>
    <p:sldId id="412" r:id="rId3"/>
    <p:sldId id="382" r:id="rId4"/>
    <p:sldId id="383" r:id="rId5"/>
    <p:sldId id="384" r:id="rId6"/>
    <p:sldId id="385" r:id="rId7"/>
    <p:sldId id="386" r:id="rId8"/>
    <p:sldId id="387" r:id="rId9"/>
    <p:sldId id="388" r:id="rId10"/>
    <p:sldId id="391" r:id="rId11"/>
    <p:sldId id="411" r:id="rId12"/>
    <p:sldId id="395" r:id="rId13"/>
    <p:sldId id="394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6" r:id="rId24"/>
    <p:sldId id="407" r:id="rId25"/>
    <p:sldId id="408" r:id="rId26"/>
    <p:sldId id="379" r:id="rId27"/>
    <p:sldId id="381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FF0000"/>
    <a:srgbClr val="F5EEDF"/>
    <a:srgbClr val="08BFF7"/>
    <a:srgbClr val="FFFFCC"/>
    <a:srgbClr val="003399"/>
    <a:srgbClr val="CCFFCC"/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3" autoAdjust="0"/>
    <p:restoredTop sz="90887" autoAdjust="0"/>
  </p:normalViewPr>
  <p:slideViewPr>
    <p:cSldViewPr>
      <p:cViewPr>
        <p:scale>
          <a:sx n="100" d="100"/>
          <a:sy n="100" d="100"/>
        </p:scale>
        <p:origin x="-2220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4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E86D46F-30BC-46DD-A18B-A0BB8578A30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510EE1-8B56-4C95-BD65-9A1A2658432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936686-6C85-4C96-9768-BD8ADE2D4E7C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NZ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55A624-A72F-4366-B4A4-30D15617EAC4}" type="slidenum">
              <a:rPr lang="nl-NL" smtClean="0"/>
              <a:pPr/>
              <a:t>25</a:t>
            </a:fld>
            <a:endParaRPr lang="nl-N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10EE1-8B56-4C95-BD65-9A1A2658432F}" type="slidenum">
              <a:rPr lang="nl-NL" smtClean="0"/>
              <a:pPr>
                <a:defRPr/>
              </a:pPr>
              <a:t>27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6F75C337-18D0-4502-9B76-75F6729748FA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‹#›</a:t>
            </a:fld>
            <a:r>
              <a:rPr lang="nl-NL" dirty="0" smtClean="0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C7565048-B110-47BF-AF5F-B48306605DCA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6B5CA942-BB73-4D1A-A23C-ECF01024EB06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640DCD2F-2BAB-4AE8-BC0E-32A573020BA0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10309BCD-4558-468C-A13F-6DD36674C312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BB1B3574-036A-4AD6-9819-DC324BDC9088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B605C2BC-B573-4456-8E48-AF5F17B7485E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NZ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9751CDD2-D617-42C0-9F10-DE106EFECD46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©2007 Ben Keet  </a:t>
            </a:r>
            <a:fld id="{9D18B82F-D3FC-42DE-ACCC-04E7245383D0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2DD91C0C-2DB3-433D-AA52-D62A949732F1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662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dirty="0"/>
              <a:t>www.benkeet.com </a:t>
            </a:r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84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©2008 Ben Keet  </a:t>
            </a:r>
            <a:fld id="{75E2726E-EEB1-485F-BA98-7D92E3233415}" type="slidenum">
              <a:rPr lang="nl-NL"/>
              <a:pPr>
                <a:defRPr/>
              </a:pPr>
              <a:t>‹#›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31" name="Picture 8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77200" y="381000"/>
            <a:ext cx="62071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8BFF7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en@benkee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dirty="0"/>
              <a:t>www.benkeet.com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66FF"/>
                </a:solidFill>
                <a:latin typeface="Arial" pitchFamily="34" charset="0"/>
              </a:rPr>
              <a:t>©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</a:rPr>
              <a:t>2011 </a:t>
            </a:r>
            <a:r>
              <a:rPr lang="en-US" dirty="0">
                <a:solidFill>
                  <a:srgbClr val="0066FF"/>
                </a:solidFill>
                <a:latin typeface="Arial" pitchFamily="34" charset="0"/>
              </a:rPr>
              <a:t>Ben Keet  </a:t>
            </a:r>
            <a:fld id="{5D330553-53DD-4A8F-8E97-1E6586A1C655}" type="slidenum">
              <a:rPr lang="nl-NL">
                <a:solidFill>
                  <a:srgbClr val="0066FF"/>
                </a:solidFill>
                <a:latin typeface="Arial" pitchFamily="34" charset="0"/>
              </a:rPr>
              <a:pPr>
                <a:defRPr/>
              </a:pPr>
              <a:t>1</a:t>
            </a:fld>
            <a:r>
              <a:rPr lang="nl-NL" dirty="0">
                <a:latin typeface="Arial" pitchFamily="34" charset="0"/>
              </a:rPr>
              <a:t>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7124700" cy="5176838"/>
          </a:xfrm>
        </p:spPr>
        <p:txBody>
          <a:bodyPr/>
          <a:lstStyle/>
          <a:p>
            <a:r>
              <a:rPr lang="en-NZ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Case Studies </a:t>
            </a:r>
            <a: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NZ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NZ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Contaminated Land </a:t>
            </a:r>
            <a: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NZ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NZ" sz="32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NZ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Sheep-dips &amp; Orchards</a:t>
            </a:r>
            <a:r>
              <a:rPr lang="en-NZ" sz="3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NZ" sz="3200" dirty="0" smtClean="0">
                <a:latin typeface="Calibri" pitchFamily="34" charset="0"/>
                <a:cs typeface="Calibri" pitchFamily="34" charset="0"/>
              </a:rPr>
            </a:br>
            <a:r>
              <a:rPr lang="en-NZ" sz="3200" b="1" dirty="0" smtClean="0">
                <a:latin typeface="Calibri" pitchFamily="34" charset="0"/>
                <a:cs typeface="Calibri" pitchFamily="34" charset="0"/>
              </a:rPr>
              <a:t> </a:t>
            </a:r>
            <a:br>
              <a:rPr lang="en-NZ" sz="3200" b="1" dirty="0" smtClean="0">
                <a:latin typeface="Calibri" pitchFamily="34" charset="0"/>
                <a:cs typeface="Calibri" pitchFamily="34" charset="0"/>
              </a:rPr>
            </a:br>
            <a:r>
              <a:rPr lang="en-NZ" sz="2000" dirty="0" smtClean="0">
                <a:latin typeface="Calibri" pitchFamily="34" charset="0"/>
                <a:cs typeface="Calibri" pitchFamily="34" charset="0"/>
              </a:rPr>
              <a:t>Drs. Ben </a:t>
            </a:r>
            <a:r>
              <a:rPr lang="en-NZ" sz="2000" dirty="0" err="1" smtClean="0">
                <a:latin typeface="Calibri" pitchFamily="34" charset="0"/>
                <a:cs typeface="Calibri" pitchFamily="34" charset="0"/>
              </a:rPr>
              <a:t>Keet</a:t>
            </a:r>
            <a:r>
              <a:rPr lang="en-N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NZ" sz="1800" dirty="0" smtClean="0">
                <a:latin typeface="Calibri" pitchFamily="34" charset="0"/>
                <a:cs typeface="Calibri" pitchFamily="34" charset="0"/>
              </a:rPr>
              <a:t>FRSC </a:t>
            </a:r>
            <a:r>
              <a:rPr lang="en-NZ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NZ" sz="2000" dirty="0" smtClean="0">
                <a:latin typeface="Calibri" pitchFamily="34" charset="0"/>
                <a:cs typeface="Calibri" pitchFamily="34" charset="0"/>
              </a:rPr>
            </a:br>
            <a:r>
              <a:rPr lang="en-NZ" sz="2000" dirty="0" smtClean="0">
                <a:latin typeface="Calibri" pitchFamily="34" charset="0"/>
                <a:cs typeface="Calibri" pitchFamily="34" charset="0"/>
              </a:rPr>
              <a:t>Geo &amp; Hydro – K8 Ltd</a:t>
            </a:r>
            <a:br>
              <a:rPr lang="en-NZ" sz="2000" dirty="0" smtClean="0">
                <a:latin typeface="Calibri" pitchFamily="34" charset="0"/>
                <a:cs typeface="Calibri" pitchFamily="34" charset="0"/>
              </a:rPr>
            </a:br>
            <a:r>
              <a:rPr lang="en-NZ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NZ" sz="2000" dirty="0" smtClean="0">
                <a:latin typeface="Calibri" pitchFamily="34" charset="0"/>
                <a:cs typeface="Calibri" pitchFamily="34" charset="0"/>
              </a:rPr>
            </a:br>
            <a:r>
              <a:rPr lang="en-NZ" sz="2000" dirty="0" smtClean="0">
                <a:latin typeface="Calibri" pitchFamily="34" charset="0"/>
                <a:cs typeface="Calibri" pitchFamily="34" charset="0"/>
              </a:rPr>
              <a:t>e-mail: </a:t>
            </a:r>
            <a:r>
              <a:rPr lang="en-NZ" sz="2000" u="sng" dirty="0" smtClean="0">
                <a:latin typeface="Calibri" pitchFamily="34" charset="0"/>
                <a:cs typeface="Calibri" pitchFamily="34" charset="0"/>
                <a:hlinkClick r:id="rId3"/>
              </a:rPr>
              <a:t>ben@benkeet.com</a:t>
            </a:r>
            <a:r>
              <a:rPr lang="en-NZ" sz="2000" dirty="0" smtClean="0">
                <a:latin typeface="Calibri" pitchFamily="34" charset="0"/>
                <a:cs typeface="Calibri" pitchFamily="34" charset="0"/>
              </a:rPr>
              <a:t> </a:t>
            </a:r>
            <a:endParaRPr lang="nl-NL" sz="2000" b="1" dirty="0" smtClean="0">
              <a:solidFill>
                <a:srgbClr val="0066FF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08720"/>
            <a:ext cx="6629400" cy="504056"/>
          </a:xfrm>
        </p:spPr>
        <p:txBody>
          <a:bodyPr/>
          <a:lstStyle/>
          <a:p>
            <a:r>
              <a:rPr lang="en-US" sz="2400" dirty="0" smtClean="0"/>
              <a:t>Background </a:t>
            </a:r>
            <a:r>
              <a:rPr lang="en-US" sz="2400" dirty="0" smtClean="0"/>
              <a:t>  Drs </a:t>
            </a:r>
            <a:r>
              <a:rPr lang="en-US" sz="2400" dirty="0" smtClean="0"/>
              <a:t>Ben </a:t>
            </a:r>
            <a:r>
              <a:rPr lang="en-US" sz="2400" dirty="0" err="1" smtClean="0"/>
              <a:t>Keet</a:t>
            </a:r>
            <a:r>
              <a:rPr lang="en-US" sz="2400" smtClean="0"/>
              <a:t> </a:t>
            </a:r>
            <a:r>
              <a:rPr lang="en-US" sz="2000" smtClean="0"/>
              <a:t>FRSC MRSNZ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280920" cy="46805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class doctoral in </a:t>
            </a:r>
            <a:r>
              <a:rPr lang="en-US" dirty="0" smtClean="0"/>
              <a:t>isoto</a:t>
            </a:r>
            <a:r>
              <a:rPr lang="en-US" dirty="0" smtClean="0"/>
              <a:t>p</a:t>
            </a:r>
            <a:r>
              <a:rPr lang="en-US" dirty="0" smtClean="0"/>
              <a:t>e </a:t>
            </a:r>
            <a:r>
              <a:rPr lang="en-US" dirty="0" smtClean="0"/>
              <a:t>hydrochemistry from Amsterdam University</a:t>
            </a:r>
          </a:p>
          <a:p>
            <a:pPr>
              <a:buNone/>
            </a:pPr>
            <a:r>
              <a:rPr lang="en-US" dirty="0" smtClean="0"/>
              <a:t>5  years assistant lecturer physics and groundwater hydraulics and modeling</a:t>
            </a:r>
          </a:p>
          <a:p>
            <a:pPr>
              <a:buNone/>
            </a:pPr>
            <a:r>
              <a:rPr lang="en-US" dirty="0" smtClean="0"/>
              <a:t>5 years petroleum engineer and reservoir manager at Shell International</a:t>
            </a:r>
          </a:p>
          <a:p>
            <a:pPr>
              <a:buNone/>
            </a:pPr>
            <a:r>
              <a:rPr lang="en-US" dirty="0" smtClean="0"/>
              <a:t>    Since </a:t>
            </a:r>
            <a:r>
              <a:rPr lang="en-US" dirty="0" smtClean="0"/>
              <a:t>1987 worked on contaminated land </a:t>
            </a:r>
            <a:r>
              <a:rPr lang="en-US" dirty="0" smtClean="0"/>
              <a:t>projects: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Managed and supervised over 4500 projects </a:t>
            </a:r>
          </a:p>
          <a:p>
            <a:pPr>
              <a:buNone/>
            </a:pPr>
            <a:r>
              <a:rPr lang="en-US" dirty="0" smtClean="0"/>
              <a:t>Worked in NZ, Australia, Europe and the US</a:t>
            </a:r>
          </a:p>
          <a:p>
            <a:pPr>
              <a:buNone/>
            </a:pPr>
            <a:r>
              <a:rPr lang="en-US" dirty="0" err="1" smtClean="0"/>
              <a:t>Specialised</a:t>
            </a:r>
            <a:r>
              <a:rPr lang="en-US" dirty="0" smtClean="0"/>
              <a:t> in remediation technology, as contractor and consultant</a:t>
            </a:r>
          </a:p>
          <a:p>
            <a:pPr>
              <a:buNone/>
            </a:pPr>
            <a:r>
              <a:rPr lang="en-US" dirty="0" smtClean="0"/>
              <a:t>Provided workshops and courses to hundreds of professionals in Holland, Belgium, Australia and New Zealand</a:t>
            </a:r>
          </a:p>
          <a:p>
            <a:pPr>
              <a:buNone/>
            </a:pPr>
            <a:r>
              <a:rPr lang="en-US" dirty="0" smtClean="0"/>
              <a:t>Author of handbooks and guidelines on contaminated </a:t>
            </a:r>
            <a:r>
              <a:rPr lang="en-US" dirty="0" smtClean="0"/>
              <a:t>land</a:t>
            </a:r>
          </a:p>
          <a:p>
            <a:pPr>
              <a:buNone/>
            </a:pPr>
            <a:r>
              <a:rPr lang="en-US" dirty="0" smtClean="0"/>
              <a:t>Other studies include low emission emulsion fuels, organic agriculture, chemicals in food and the house and garden environments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2</a:t>
            </a:fld>
            <a:r>
              <a:rPr lang="nl-NL" dirty="0" smtClean="0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629400" cy="875184"/>
          </a:xfrm>
        </p:spPr>
        <p:txBody>
          <a:bodyPr/>
          <a:lstStyle/>
          <a:p>
            <a:r>
              <a:rPr lang="en-NZ" dirty="0" smtClean="0"/>
              <a:t>Case: Sheep-dip Assessment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3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8695678" cy="472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67544" y="515719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Towards Swim dip</a:t>
            </a:r>
            <a:endParaRPr lang="en-NZ" sz="20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395536" y="4653136"/>
            <a:ext cx="1584176" cy="2880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5400000">
            <a:off x="5508104" y="2636912"/>
            <a:ext cx="1008112" cy="7200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868144" y="213285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Spray dip</a:t>
            </a:r>
            <a:endParaRPr lang="en-NZ" sz="20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629400" cy="803176"/>
          </a:xfrm>
        </p:spPr>
        <p:txBody>
          <a:bodyPr/>
          <a:lstStyle/>
          <a:p>
            <a:r>
              <a:rPr lang="en-NZ" dirty="0" smtClean="0"/>
              <a:t>Spray dip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4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3851" b="12280"/>
          <a:stretch>
            <a:fillRect/>
          </a:stretch>
        </p:blipFill>
        <p:spPr bwMode="auto">
          <a:xfrm>
            <a:off x="525252" y="1988839"/>
            <a:ext cx="8151204" cy="401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629400" cy="587152"/>
          </a:xfrm>
        </p:spPr>
        <p:txBody>
          <a:bodyPr/>
          <a:lstStyle/>
          <a:p>
            <a:r>
              <a:rPr lang="en-NZ" dirty="0" smtClean="0"/>
              <a:t>Swim dip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5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952" y="1052737"/>
            <a:ext cx="6423526" cy="504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5400000">
            <a:off x="2555776" y="4509120"/>
            <a:ext cx="720080" cy="1440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10800000" flipV="1">
            <a:off x="5580112" y="3140968"/>
            <a:ext cx="1656184" cy="11521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236296" y="1268760"/>
            <a:ext cx="16561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latin typeface="Calibri" pitchFamily="34" charset="0"/>
                <a:cs typeface="Calibri" pitchFamily="34" charset="0"/>
              </a:rPr>
              <a:t>Note the gully, a possible discharge route for sludge from the sheep-dip</a:t>
            </a:r>
            <a:endParaRPr lang="en-N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08304" y="3861048"/>
            <a:ext cx="16561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latin typeface="Calibri" pitchFamily="34" charset="0"/>
                <a:cs typeface="Calibri" pitchFamily="34" charset="0"/>
              </a:rPr>
              <a:t>This site shows a second option for sludge disposal: </a:t>
            </a:r>
          </a:p>
          <a:p>
            <a:r>
              <a:rPr lang="en-NZ" sz="2000" dirty="0" smtClean="0">
                <a:latin typeface="Calibri" pitchFamily="34" charset="0"/>
                <a:cs typeface="Calibri" pitchFamily="34" charset="0"/>
              </a:rPr>
              <a:t>a rack with 3” pipes.</a:t>
            </a:r>
            <a:endParaRPr lang="en-NZ" sz="2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 bwMode="auto">
          <a:xfrm rot="10800000">
            <a:off x="5076056" y="4653137"/>
            <a:ext cx="2232248" cy="33129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4211960" y="5085184"/>
            <a:ext cx="1656184" cy="21602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427984" y="530120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Path leading to woolshed</a:t>
            </a:r>
            <a:endParaRPr lang="en-NZ" sz="18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Setting out sample grid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6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628800"/>
            <a:ext cx="7776864" cy="4573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Setting out sample grid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7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1"/>
            <a:ext cx="7416824" cy="458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984" y="609600"/>
            <a:ext cx="2887216" cy="659160"/>
          </a:xfrm>
        </p:spPr>
        <p:txBody>
          <a:bodyPr/>
          <a:lstStyle/>
          <a:p>
            <a:r>
              <a:rPr lang="en-NZ" dirty="0" smtClean="0"/>
              <a:t>Results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8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7599"/>
            <a:ext cx="4104456" cy="678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355976" y="184482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355976" y="1412776"/>
          <a:ext cx="4464495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785"/>
                <a:gridCol w="637785"/>
                <a:gridCol w="637785"/>
                <a:gridCol w="637785"/>
                <a:gridCol w="637785"/>
                <a:gridCol w="637785"/>
                <a:gridCol w="637785"/>
              </a:tblGrid>
              <a:tr h="438594">
                <a:tc gridSpan="6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</a:t>
                      </a: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Row  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NZ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Sample</a:t>
                      </a: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NZ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Transec</a:t>
                      </a:r>
                      <a:r>
                        <a:rPr lang="en-NZ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spcAft>
                          <a:spcPts val="1200"/>
                        </a:spcAft>
                      </a:pPr>
                      <a:r>
                        <a:rPr lang="nl-NL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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"/>
                </a:tc>
              </a:tr>
              <a:tr h="438594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189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NZ" sz="18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NZ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8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nl-NL" sz="1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NZ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nl-NL" sz="1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nl-NL" sz="1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NZ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N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355976" y="623731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dirty="0" smtClean="0">
                <a:latin typeface="Calibri" pitchFamily="34" charset="0"/>
                <a:cs typeface="Calibri" pitchFamily="34" charset="0"/>
              </a:rPr>
              <a:t>As in mg/kg w.w.</a:t>
            </a:r>
            <a:endParaRPr lang="en-NZ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868144" y="2780928"/>
            <a:ext cx="2088232" cy="338437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 dirty="0" smtClean="0">
              <a:ln>
                <a:noFill/>
              </a:ln>
              <a:noFill/>
              <a:effectLst/>
              <a:latin typeface="Time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555776" y="1052736"/>
            <a:ext cx="1440160" cy="525658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 dirty="0" smtClean="0">
              <a:ln>
                <a:noFill/>
              </a:ln>
              <a:noFill/>
              <a:effectLst/>
              <a:latin typeface="Times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Correlation XRF field analysis </a:t>
            </a:r>
            <a:br>
              <a:rPr lang="en-NZ" dirty="0" smtClean="0"/>
            </a:br>
            <a:r>
              <a:rPr lang="en-NZ" dirty="0" smtClean="0"/>
              <a:t>with Laboratory analysis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9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916832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dirty="0"/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1465" y="1723962"/>
            <a:ext cx="6462863" cy="379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115616" y="2636912"/>
            <a:ext cx="468000" cy="1656184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NZ" sz="2000" dirty="0" smtClean="0">
                <a:latin typeface="Calibri" pitchFamily="34" charset="0"/>
                <a:cs typeface="Calibri" pitchFamily="34" charset="0"/>
              </a:rPr>
              <a:t>mg/kg  d.w</a:t>
            </a:r>
            <a:r>
              <a:rPr lang="en-NZ" dirty="0" smtClean="0"/>
              <a:t>.</a:t>
            </a:r>
            <a:endParaRPr lang="en-N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©2008 Ben </a:t>
            </a:r>
            <a:r>
              <a:rPr lang="en-US" dirty="0" err="1"/>
              <a:t>Keet</a:t>
            </a:r>
            <a:r>
              <a:rPr lang="en-US" dirty="0"/>
              <a:t>  </a:t>
            </a:r>
            <a:fld id="{5AE967CD-0664-4962-B4CE-ED91F52631CF}" type="slidenum">
              <a:rPr lang="nl-NL"/>
              <a:pPr>
                <a:defRPr/>
              </a:pPr>
              <a:t>10</a:t>
            </a:fld>
            <a:r>
              <a:rPr lang="nl-NL" dirty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642938"/>
            <a:ext cx="2928938" cy="54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3786188" y="571500"/>
            <a:ext cx="471487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AU" dirty="0">
                <a:latin typeface="Calibri" pitchFamily="34" charset="0"/>
                <a:cs typeface="Calibri" pitchFamily="34" charset="0"/>
              </a:rPr>
              <a:t>Case:  </a:t>
            </a:r>
            <a:r>
              <a:rPr lang="en-AU" dirty="0" smtClean="0">
                <a:latin typeface="Calibri" pitchFamily="34" charset="0"/>
                <a:cs typeface="Calibri" pitchFamily="34" charset="0"/>
              </a:rPr>
              <a:t>3 ha Orchard</a:t>
            </a:r>
            <a:endParaRPr lang="en-AU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en-AU" dirty="0" smtClean="0">
                <a:latin typeface="Calibri" pitchFamily="34" charset="0"/>
                <a:cs typeface="Calibri" pitchFamily="34" charset="0"/>
              </a:rPr>
              <a:t>Hastings, New Zealand</a:t>
            </a:r>
            <a:endParaRPr lang="en-AU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en-AU" dirty="0" smtClean="0">
                <a:latin typeface="Calibri" pitchFamily="34" charset="0"/>
                <a:cs typeface="Calibri" pitchFamily="34" charset="0"/>
              </a:rPr>
              <a:t>To be subdivided </a:t>
            </a:r>
            <a:r>
              <a:rPr lang="en-AU" dirty="0">
                <a:latin typeface="Calibri" pitchFamily="34" charset="0"/>
                <a:cs typeface="Calibri" pitchFamily="34" charset="0"/>
              </a:rPr>
              <a:t>into 34 lots</a:t>
            </a:r>
          </a:p>
          <a:p>
            <a:pPr>
              <a:spcAft>
                <a:spcPts val="1200"/>
              </a:spcAft>
            </a:pPr>
            <a:r>
              <a:rPr lang="en-AU" dirty="0">
                <a:latin typeface="Calibri" pitchFamily="34" charset="0"/>
                <a:cs typeface="Calibri" pitchFamily="34" charset="0"/>
              </a:rPr>
              <a:t>Main </a:t>
            </a:r>
            <a:r>
              <a:rPr lang="en-AU" dirty="0" smtClean="0">
                <a:latin typeface="Calibri" pitchFamily="34" charset="0"/>
                <a:cs typeface="Calibri" pitchFamily="34" charset="0"/>
              </a:rPr>
              <a:t>contaminant: </a:t>
            </a:r>
            <a:r>
              <a:rPr lang="en-AU" dirty="0">
                <a:latin typeface="Calibri" pitchFamily="34" charset="0"/>
                <a:cs typeface="Calibri" pitchFamily="34" charset="0"/>
              </a:rPr>
              <a:t>Arsenic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390" name="Picture 3" descr="C:\Documents and Settings\HP_Owner\My Documents\My Pictures\OPT_CORONA-DR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2786063"/>
            <a:ext cx="34290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Case study objective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NZ" dirty="0" smtClean="0"/>
              <a:t>Combining field and laboratory analysis gives:</a:t>
            </a:r>
          </a:p>
          <a:p>
            <a:r>
              <a:rPr lang="en-NZ" dirty="0" smtClean="0"/>
              <a:t>Higher accuracy</a:t>
            </a:r>
          </a:p>
          <a:p>
            <a:r>
              <a:rPr lang="en-NZ" dirty="0" smtClean="0"/>
              <a:t>Faster decision making</a:t>
            </a:r>
          </a:p>
          <a:p>
            <a:r>
              <a:rPr lang="en-NZ" dirty="0" smtClean="0"/>
              <a:t>Lower costs</a:t>
            </a:r>
          </a:p>
          <a:p>
            <a:endParaRPr lang="en-NZ" dirty="0" smtClean="0"/>
          </a:p>
          <a:p>
            <a:pPr>
              <a:buNone/>
            </a:pPr>
            <a:r>
              <a:rPr lang="en-NZ" dirty="0" smtClean="0"/>
              <a:t>In this case cost is the leading factor choosing sample density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www.benkeet.com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©2011 Ben Keet  </a:t>
            </a:r>
            <a:fld id="{8A15F6D3-D421-47CF-811A-68A879594C98}" type="slidenum">
              <a:rPr lang="nl-NL" smtClean="0"/>
              <a:pPr>
                <a:defRPr/>
              </a:pPr>
              <a:t>11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E7E79F2F-1799-4046-B0C0-ADF18FB5BA3C}" type="slidenum">
              <a:rPr lang="nl-NL"/>
              <a:pPr>
                <a:defRPr/>
              </a:pPr>
              <a:t>12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18436" name="Picture 2" descr="C:\Documents and Settings\HP_Owner\My Documents\ben\work\projects\HAAR 21-35\HAAR figures and images\google pic of site csm1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714375"/>
            <a:ext cx="29178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3357563" y="714375"/>
            <a:ext cx="542925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Using historical data and aerial photo’s:</a:t>
            </a:r>
          </a:p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Conceptual Site Model -1</a:t>
            </a:r>
          </a:p>
          <a:p>
            <a:pPr lvl="1">
              <a:buFontTx/>
              <a:buChar char="-"/>
            </a:pPr>
            <a:r>
              <a:rPr lang="en-AU" sz="2000" dirty="0">
                <a:latin typeface="Calibri" pitchFamily="34" charset="0"/>
                <a:cs typeface="Calibri" pitchFamily="34" charset="0"/>
              </a:rPr>
              <a:t>5 sheds / structures</a:t>
            </a:r>
          </a:p>
          <a:p>
            <a:pPr lvl="1">
              <a:buFontTx/>
              <a:buChar char="-"/>
            </a:pPr>
            <a:r>
              <a:rPr lang="en-AU" sz="2000" dirty="0">
                <a:latin typeface="Calibri" pitchFamily="34" charset="0"/>
                <a:cs typeface="Calibri" pitchFamily="34" charset="0"/>
              </a:rPr>
              <a:t>2 pear tree blocks</a:t>
            </a:r>
          </a:p>
          <a:p>
            <a:pPr>
              <a:buFontTx/>
              <a:buChar char="-"/>
            </a:pPr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   For remediation by soil mixing</a:t>
            </a:r>
            <a:br>
              <a:rPr lang="en-AU" sz="2000" dirty="0">
                <a:latin typeface="Calibri" pitchFamily="34" charset="0"/>
                <a:cs typeface="Calibri" pitchFamily="34" charset="0"/>
              </a:rPr>
            </a:br>
            <a:r>
              <a:rPr lang="en-AU" sz="2000" dirty="0">
                <a:latin typeface="Calibri" pitchFamily="34" charset="0"/>
                <a:cs typeface="Calibri" pitchFamily="34" charset="0"/>
              </a:rPr>
              <a:t>   Important questions are: 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&gt; Where are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other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‘hidden’ hotspots?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&gt; What size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of hotspot is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important?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&gt; How deep are they?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&gt; What volume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concentration?</a:t>
            </a:r>
          </a:p>
          <a:p>
            <a:endParaRPr lang="en-N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4"/>
          <p:cNvSpPr>
            <a:spLocks noGrp="1"/>
          </p:cNvSpPr>
          <p:nvPr>
            <p:ph idx="1"/>
          </p:nvPr>
        </p:nvSpPr>
        <p:spPr>
          <a:xfrm>
            <a:off x="539552" y="476672"/>
            <a:ext cx="8350696" cy="5667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sz="2400" dirty="0" smtClean="0">
                <a:solidFill>
                  <a:srgbClr val="006699"/>
                </a:solidFill>
              </a:rPr>
              <a:t>Environmental Site Assessment (ESA)</a:t>
            </a:r>
            <a:endParaRPr lang="en-NZ" sz="2400" dirty="0" smtClean="0">
              <a:solidFill>
                <a:srgbClr val="006699"/>
              </a:solidFill>
            </a:endParaRPr>
          </a:p>
          <a:p>
            <a:pPr eaLnBrk="1" hangingPunct="1">
              <a:buFontTx/>
              <a:buNone/>
            </a:pPr>
            <a:r>
              <a:rPr lang="en-NZ" sz="2400" dirty="0" smtClean="0">
                <a:solidFill>
                  <a:srgbClr val="006699"/>
                </a:solidFill>
              </a:rPr>
              <a:t>Maximum budget ESA $ 30,000.- ex GST.</a:t>
            </a:r>
          </a:p>
          <a:p>
            <a:pPr eaLnBrk="1" hangingPunct="1">
              <a:buFontTx/>
              <a:buNone/>
            </a:pPr>
            <a:endParaRPr lang="en-NZ" dirty="0" smtClean="0">
              <a:solidFill>
                <a:srgbClr val="006699"/>
              </a:solidFill>
            </a:endParaRPr>
          </a:p>
          <a:p>
            <a:pPr eaLnBrk="1" hangingPunct="1">
              <a:buFontTx/>
              <a:buNone/>
            </a:pPr>
            <a:r>
              <a:rPr lang="en-NZ" dirty="0" smtClean="0"/>
              <a:t>	</a:t>
            </a:r>
            <a:r>
              <a:rPr lang="en-NZ" u="sng" dirty="0" smtClean="0"/>
              <a:t>Initial budget calculation :</a:t>
            </a:r>
          </a:p>
          <a:p>
            <a:pPr eaLnBrk="1" hangingPunct="1">
              <a:buFontTx/>
              <a:buNone/>
            </a:pPr>
            <a:r>
              <a:rPr lang="en-NZ" dirty="0" smtClean="0"/>
              <a:t>Time and mileage etc.			$   1,000.-</a:t>
            </a:r>
          </a:p>
          <a:p>
            <a:pPr eaLnBrk="1" hangingPunct="1">
              <a:buFontTx/>
              <a:buNone/>
            </a:pPr>
            <a:r>
              <a:rPr lang="en-NZ" dirty="0" smtClean="0"/>
              <a:t>Hist. Search, meetings			$   3,000.-</a:t>
            </a:r>
          </a:p>
          <a:p>
            <a:pPr eaLnBrk="1" hangingPunct="1">
              <a:buFontTx/>
              <a:buNone/>
            </a:pPr>
            <a:r>
              <a:rPr lang="en-NZ" dirty="0" smtClean="0"/>
              <a:t>Reporting 				$   6,000.-</a:t>
            </a:r>
          </a:p>
          <a:p>
            <a:pPr eaLnBrk="1" hangingPunct="1">
              <a:buFontTx/>
              <a:buNone/>
            </a:pPr>
            <a:r>
              <a:rPr lang="en-NZ" dirty="0" smtClean="0"/>
              <a:t>Sampling objects / hot spots</a:t>
            </a:r>
          </a:p>
          <a:p>
            <a:pPr eaLnBrk="1" hangingPunct="1">
              <a:buFontTx/>
              <a:buNone/>
            </a:pPr>
            <a:r>
              <a:rPr lang="en-NZ" dirty="0" smtClean="0"/>
              <a:t>10 Lab analysis (Metals, </a:t>
            </a:r>
            <a:r>
              <a:rPr lang="en-NZ" dirty="0" err="1" smtClean="0"/>
              <a:t>OCPNsc</a:t>
            </a:r>
            <a:r>
              <a:rPr lang="en-NZ" dirty="0" smtClean="0"/>
              <a:t>)		$   4,000.-</a:t>
            </a:r>
          </a:p>
          <a:p>
            <a:pPr eaLnBrk="1" hangingPunct="1">
              <a:buFontTx/>
              <a:buNone/>
            </a:pPr>
            <a:endParaRPr lang="en-NZ" dirty="0" smtClean="0"/>
          </a:p>
          <a:p>
            <a:pPr eaLnBrk="1" hangingPunct="1">
              <a:buFontTx/>
              <a:buNone/>
            </a:pPr>
            <a:r>
              <a:rPr lang="en-NZ" dirty="0" smtClean="0"/>
              <a:t>      This leaves $ 16,000.- to characterise the ‘diffuse‘ contamination on 3 ha.	</a:t>
            </a:r>
            <a:r>
              <a:rPr lang="en-NZ" sz="2400" dirty="0" smtClean="0"/>
              <a:t>	</a:t>
            </a:r>
          </a:p>
        </p:txBody>
      </p:sp>
      <p:sp>
        <p:nvSpPr>
          <p:cNvPr id="17411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6629400" cy="676275"/>
          </a:xfrm>
        </p:spPr>
        <p:txBody>
          <a:bodyPr/>
          <a:lstStyle/>
          <a:p>
            <a:pPr eaLnBrk="1" hangingPunct="1"/>
            <a:r>
              <a:rPr lang="en-AU" sz="3600" smtClean="0"/>
              <a:t>Conventional Approach</a:t>
            </a:r>
            <a:endParaRPr lang="en-NZ" sz="3600" smtClean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428625" y="1285875"/>
            <a:ext cx="8429625" cy="4810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dirty="0" smtClean="0">
                <a:solidFill>
                  <a:srgbClr val="006699"/>
                </a:solidFill>
              </a:rPr>
              <a:t>Cost for data gathering</a:t>
            </a:r>
          </a:p>
          <a:p>
            <a:pPr eaLnBrk="1" hangingPunct="1">
              <a:buFontTx/>
              <a:buNone/>
            </a:pPr>
            <a:r>
              <a:rPr lang="en-AU" dirty="0" smtClean="0"/>
              <a:t>							    per sample</a:t>
            </a:r>
          </a:p>
          <a:p>
            <a:pPr eaLnBrk="1" hangingPunct="1">
              <a:buFontTx/>
              <a:buNone/>
            </a:pPr>
            <a:r>
              <a:rPr lang="en-AU" dirty="0" smtClean="0"/>
              <a:t>Sample taking, COC, courier to lab			$ 22.50</a:t>
            </a:r>
          </a:p>
          <a:p>
            <a:pPr eaLnBrk="1" hangingPunct="1">
              <a:buFontTx/>
              <a:buNone/>
            </a:pPr>
            <a:r>
              <a:rPr lang="en-AU" dirty="0" smtClean="0"/>
              <a:t>Analysis (laboratory)				</a:t>
            </a:r>
            <a:r>
              <a:rPr lang="en-AU" u="sng" dirty="0" smtClean="0"/>
              <a:t>$ 57.50 +</a:t>
            </a:r>
          </a:p>
          <a:p>
            <a:pPr eaLnBrk="1" hangingPunct="1">
              <a:buFontTx/>
              <a:buNone/>
            </a:pPr>
            <a:r>
              <a:rPr lang="en-AU" dirty="0" smtClean="0"/>
              <a:t>						total	$ 80.-</a:t>
            </a:r>
          </a:p>
          <a:p>
            <a:pPr eaLnBrk="1" hangingPunct="1">
              <a:buFontTx/>
              <a:buNone/>
            </a:pPr>
            <a:endParaRPr lang="en-AU" dirty="0" smtClean="0"/>
          </a:p>
          <a:p>
            <a:pPr eaLnBrk="1" hangingPunct="1">
              <a:buFontTx/>
              <a:buNone/>
            </a:pPr>
            <a:r>
              <a:rPr lang="en-AU" dirty="0" smtClean="0"/>
              <a:t>For $ 16.000.-</a:t>
            </a:r>
          </a:p>
          <a:p>
            <a:pPr eaLnBrk="1" hangingPunct="1">
              <a:buFontTx/>
              <a:buNone/>
            </a:pPr>
            <a:endParaRPr lang="en-AU" dirty="0" smtClean="0"/>
          </a:p>
          <a:p>
            <a:pPr eaLnBrk="1" hangingPunct="1">
              <a:buFontTx/>
              <a:buNone/>
            </a:pPr>
            <a:r>
              <a:rPr lang="en-AU" dirty="0" smtClean="0"/>
              <a:t>We can get 200 samples taken and analysed</a:t>
            </a:r>
          </a:p>
          <a:p>
            <a:pPr eaLnBrk="1" hangingPunct="1">
              <a:buFontTx/>
              <a:buNone/>
            </a:pPr>
            <a:r>
              <a:rPr lang="en-AU" dirty="0" smtClean="0"/>
              <a:t>Sampling 2 layers </a:t>
            </a:r>
            <a:r>
              <a:rPr lang="en-AU" dirty="0" smtClean="0">
                <a:sym typeface="Wingdings" pitchFamily="2" charset="2"/>
              </a:rPr>
              <a:t>  100 data points / layer</a:t>
            </a:r>
          </a:p>
          <a:p>
            <a:pPr eaLnBrk="1" hangingPunct="1">
              <a:buFontTx/>
              <a:buNone/>
            </a:pPr>
            <a:r>
              <a:rPr lang="en-AU" dirty="0" smtClean="0">
                <a:sym typeface="Wingdings" pitchFamily="2" charset="2"/>
              </a:rPr>
              <a:t>3 ha/ 100 = 1 data point/ 300 m</a:t>
            </a:r>
            <a:r>
              <a:rPr lang="en-AU" baseline="30000" dirty="0" smtClean="0">
                <a:sym typeface="Wingdings" pitchFamily="2" charset="2"/>
              </a:rPr>
              <a:t>2  </a:t>
            </a:r>
            <a:r>
              <a:rPr lang="en-AU" dirty="0" smtClean="0">
                <a:solidFill>
                  <a:srgbClr val="FF0000"/>
                </a:solidFill>
                <a:sym typeface="Wingdings" pitchFamily="2" charset="2"/>
              </a:rPr>
              <a:t>(grid size 18x18 m)</a:t>
            </a:r>
            <a:endParaRPr lang="en-NZ" dirty="0" smtClean="0">
              <a:solidFill>
                <a:srgbClr val="FF0000"/>
              </a:solidFill>
            </a:endParaRPr>
          </a:p>
        </p:txBody>
      </p:sp>
      <p:sp>
        <p:nvSpPr>
          <p:cNvPr id="1946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689195AB-6561-4A7F-97C4-96E7FCDD2EAA}" type="slidenum">
              <a:rPr lang="nl-NL"/>
              <a:pPr>
                <a:defRPr/>
              </a:pPr>
              <a:t>14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www.benkeet.com</a:t>
            </a:r>
            <a:r>
              <a:rPr lang="en-US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610CF649-7279-4A26-82FF-16CA8D660ACD}" type="slidenum">
              <a:rPr lang="nl-NL"/>
              <a:pPr>
                <a:defRPr/>
              </a:pPr>
              <a:t>15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75" y="1214438"/>
            <a:ext cx="94297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Oval 7"/>
          <p:cNvSpPr>
            <a:spLocks noChangeArrowheads="1"/>
          </p:cNvSpPr>
          <p:nvPr/>
        </p:nvSpPr>
        <p:spPr bwMode="auto">
          <a:xfrm>
            <a:off x="5357813" y="4714875"/>
            <a:ext cx="1000125" cy="428625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NZ"/>
          </a:p>
        </p:txBody>
      </p:sp>
      <p:cxnSp>
        <p:nvCxnSpPr>
          <p:cNvPr id="20486" name="Straight Arrow Connector 9"/>
          <p:cNvCxnSpPr>
            <a:cxnSpLocks noChangeShapeType="1"/>
          </p:cNvCxnSpPr>
          <p:nvPr/>
        </p:nvCxnSpPr>
        <p:spPr bwMode="auto">
          <a:xfrm rot="5400000">
            <a:off x="5215732" y="2642394"/>
            <a:ext cx="857250" cy="1587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0487" name="Straight Arrow Connector 10"/>
          <p:cNvCxnSpPr>
            <a:cxnSpLocks noChangeShapeType="1"/>
          </p:cNvCxnSpPr>
          <p:nvPr/>
        </p:nvCxnSpPr>
        <p:spPr bwMode="auto">
          <a:xfrm>
            <a:off x="642938" y="4857750"/>
            <a:ext cx="785812" cy="1588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0488" name="TextBox 12"/>
          <p:cNvSpPr txBox="1">
            <a:spLocks noChangeArrowheads="1"/>
          </p:cNvSpPr>
          <p:nvPr/>
        </p:nvSpPr>
        <p:spPr bwMode="auto">
          <a:xfrm>
            <a:off x="285750" y="500063"/>
            <a:ext cx="6215063" cy="8302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dirty="0"/>
              <a:t>A </a:t>
            </a:r>
            <a:r>
              <a:rPr lang="en-AU" dirty="0">
                <a:solidFill>
                  <a:srgbClr val="FF0000"/>
                </a:solidFill>
              </a:rPr>
              <a:t>18x18 m</a:t>
            </a:r>
            <a:r>
              <a:rPr lang="en-AU" dirty="0"/>
              <a:t> 200 ppm hotspot requires 945 m</a:t>
            </a:r>
            <a:r>
              <a:rPr lang="en-AU" baseline="30000" dirty="0"/>
              <a:t>3</a:t>
            </a:r>
          </a:p>
          <a:p>
            <a:r>
              <a:rPr lang="en-AU" dirty="0"/>
              <a:t>‘background’ soil to dilute to &lt; 25 mg/kg</a:t>
            </a:r>
            <a:endParaRPr lang="en-NZ" dirty="0"/>
          </a:p>
        </p:txBody>
      </p:sp>
      <p:sp>
        <p:nvSpPr>
          <p:cNvPr id="20489" name="TextBox 13"/>
          <p:cNvSpPr txBox="1">
            <a:spLocks noChangeArrowheads="1"/>
          </p:cNvSpPr>
          <p:nvPr/>
        </p:nvSpPr>
        <p:spPr bwMode="auto">
          <a:xfrm>
            <a:off x="1357313" y="5715000"/>
            <a:ext cx="7429500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945 m</a:t>
            </a:r>
            <a:r>
              <a:rPr lang="en-AU" baseline="30000"/>
              <a:t>3</a:t>
            </a:r>
            <a:r>
              <a:rPr lang="en-AU"/>
              <a:t> at 200mm topsoil thickness requires 5000 m</a:t>
            </a:r>
            <a:r>
              <a:rPr lang="en-AU" baseline="30000"/>
              <a:t>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7100888" cy="1143000"/>
          </a:xfrm>
        </p:spPr>
        <p:txBody>
          <a:bodyPr/>
          <a:lstStyle/>
          <a:p>
            <a:pPr algn="l" eaLnBrk="1" hangingPunct="1"/>
            <a:r>
              <a:rPr lang="en-AU" sz="2400" dirty="0" smtClean="0">
                <a:solidFill>
                  <a:srgbClr val="FF0000"/>
                </a:solidFill>
              </a:rPr>
              <a:t>Conclusion</a:t>
            </a:r>
            <a:br>
              <a:rPr lang="en-AU" sz="2400" dirty="0" smtClean="0">
                <a:solidFill>
                  <a:srgbClr val="FF0000"/>
                </a:solidFill>
              </a:rPr>
            </a:br>
            <a:r>
              <a:rPr lang="en-AU" sz="2400" dirty="0" smtClean="0"/>
              <a:t>Conventional sampling – lab analysis</a:t>
            </a:r>
            <a:endParaRPr lang="en-NZ" sz="2400" dirty="0" smtClean="0">
              <a:solidFill>
                <a:srgbClr val="FF0000"/>
              </a:solidFill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idx="1"/>
          </p:nvPr>
        </p:nvSpPr>
        <p:spPr>
          <a:xfrm>
            <a:off x="500063" y="2000250"/>
            <a:ext cx="8315325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dirty="0" smtClean="0"/>
              <a:t>Minimum grid size 18 x 18 m</a:t>
            </a:r>
          </a:p>
          <a:p>
            <a:pPr eaLnBrk="1" hangingPunct="1">
              <a:lnSpc>
                <a:spcPct val="120000"/>
              </a:lnSpc>
            </a:pPr>
            <a:r>
              <a:rPr lang="en-AU" dirty="0" smtClean="0">
                <a:solidFill>
                  <a:srgbClr val="FF0000"/>
                </a:solidFill>
              </a:rPr>
              <a:t>Undetected</a:t>
            </a:r>
            <a:r>
              <a:rPr lang="en-AU" dirty="0" smtClean="0"/>
              <a:t> hotspots up to 300 m</a:t>
            </a:r>
            <a:r>
              <a:rPr lang="en-AU" baseline="30000" dirty="0" smtClean="0"/>
              <a:t>2</a:t>
            </a:r>
            <a:endParaRPr lang="en-NZ" baseline="30000" dirty="0" smtClean="0"/>
          </a:p>
          <a:p>
            <a:pPr eaLnBrk="1" hangingPunct="1">
              <a:lnSpc>
                <a:spcPct val="120000"/>
              </a:lnSpc>
            </a:pPr>
            <a:r>
              <a:rPr lang="en-AU" dirty="0" smtClean="0"/>
              <a:t>Requires about 1000 m</a:t>
            </a:r>
            <a:r>
              <a:rPr lang="en-AU" baseline="30000" dirty="0" smtClean="0"/>
              <a:t>3</a:t>
            </a:r>
            <a:r>
              <a:rPr lang="en-AU" dirty="0" smtClean="0"/>
              <a:t> to dilute</a:t>
            </a:r>
          </a:p>
          <a:p>
            <a:pPr eaLnBrk="1" hangingPunct="1">
              <a:lnSpc>
                <a:spcPct val="120000"/>
              </a:lnSpc>
            </a:pPr>
            <a:r>
              <a:rPr lang="en-AU" dirty="0" smtClean="0"/>
              <a:t>Topsoil of 200 mm: this requires area of 5000 m</a:t>
            </a:r>
            <a:r>
              <a:rPr lang="en-AU" baseline="30000" dirty="0" smtClean="0"/>
              <a:t>2</a:t>
            </a:r>
          </a:p>
          <a:p>
            <a:pPr eaLnBrk="1" hangingPunct="1">
              <a:lnSpc>
                <a:spcPct val="120000"/>
              </a:lnSpc>
            </a:pPr>
            <a:r>
              <a:rPr lang="en-AU" dirty="0" smtClean="0"/>
              <a:t>If more than 6 hotspots </a:t>
            </a:r>
            <a:r>
              <a:rPr lang="en-AU" dirty="0" smtClean="0">
                <a:sym typeface="Wingdings" pitchFamily="2" charset="2"/>
              </a:rPr>
              <a:t>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dirty="0" smtClean="0">
                <a:sym typeface="Wingdings" pitchFamily="2" charset="2"/>
              </a:rPr>
              <a:t>				</a:t>
            </a:r>
            <a:r>
              <a:rPr lang="en-AU" dirty="0" smtClean="0"/>
              <a:t> </a:t>
            </a:r>
            <a:r>
              <a:rPr lang="en-AU" dirty="0" smtClean="0">
                <a:solidFill>
                  <a:srgbClr val="FF0000"/>
                </a:solidFill>
              </a:rPr>
              <a:t>soil mixing will be a failure</a:t>
            </a:r>
          </a:p>
          <a:p>
            <a:pPr eaLnBrk="1" hangingPunct="1">
              <a:lnSpc>
                <a:spcPct val="120000"/>
              </a:lnSpc>
            </a:pPr>
            <a:r>
              <a:rPr lang="en-AU" b="1" u="sng" dirty="0" smtClean="0"/>
              <a:t>Need to identify hot spots more accurately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dirty="0" smtClean="0">
                <a:solidFill>
                  <a:srgbClr val="006699"/>
                </a:solidFill>
              </a:rPr>
              <a:t>Extra problem: in parts topsoil on site up to 600 mm thick</a:t>
            </a:r>
            <a:endParaRPr lang="en-NZ" dirty="0" smtClean="0">
              <a:solidFill>
                <a:srgbClr val="006699"/>
              </a:solidFill>
            </a:endParaRPr>
          </a:p>
        </p:txBody>
      </p:sp>
      <p:sp>
        <p:nvSpPr>
          <p:cNvPr id="2150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87870F37-40BC-4DAF-AC14-5B1D21004247}" type="slidenum">
              <a:rPr lang="nl-NL"/>
              <a:pPr>
                <a:defRPr/>
              </a:pPr>
              <a:t>16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6629400" cy="747713"/>
          </a:xfrm>
        </p:spPr>
        <p:txBody>
          <a:bodyPr/>
          <a:lstStyle/>
          <a:p>
            <a:pPr eaLnBrk="1" hangingPunct="1"/>
            <a:r>
              <a:rPr lang="en-AU" sz="2400" dirty="0" smtClean="0"/>
              <a:t>Alternative method</a:t>
            </a:r>
            <a:endParaRPr lang="en-NZ" sz="2400" dirty="0" smtClean="0"/>
          </a:p>
        </p:txBody>
      </p:sp>
      <p:sp>
        <p:nvSpPr>
          <p:cNvPr id="22531" name="Content Placeholder 4"/>
          <p:cNvSpPr>
            <a:spLocks noGrp="1"/>
          </p:cNvSpPr>
          <p:nvPr>
            <p:ph idx="1"/>
          </p:nvPr>
        </p:nvSpPr>
        <p:spPr>
          <a:xfrm>
            <a:off x="428625" y="1500188"/>
            <a:ext cx="8501063" cy="459581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dirty="0" smtClean="0">
                <a:solidFill>
                  <a:srgbClr val="006699"/>
                </a:solidFill>
              </a:rPr>
              <a:t>Cost for more intense data gathering using on-site XRF analysis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dirty="0" smtClean="0">
                <a:sym typeface="Wingdings" pitchFamily="2" charset="2"/>
              </a:rPr>
              <a:t>	a 2 man site team + XRF costs $ 200.-/hr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NZ" dirty="0" smtClean="0"/>
              <a:t>	Sample 4 layers (0 – 75 – 200 – 400 – 700mm) </a:t>
            </a:r>
            <a:r>
              <a:rPr lang="en-AU" dirty="0" smtClean="0">
                <a:sym typeface="Wingdings" pitchFamily="2" charset="2"/>
              </a:rPr>
              <a:t>AND analysing each sample takes 4 minutes / borehole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endParaRPr lang="en-AU" dirty="0" smtClean="0">
              <a:sym typeface="Wingdings" pitchFamily="2" charset="2"/>
            </a:endParaRP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Tx/>
              <a:buNone/>
            </a:pPr>
            <a:r>
              <a:rPr lang="en-AU" dirty="0" smtClean="0">
                <a:solidFill>
                  <a:srgbClr val="006699"/>
                </a:solidFill>
                <a:sym typeface="Wingdings" pitchFamily="2" charset="2"/>
              </a:rPr>
              <a:t>Cost:   $ 13.50 / borehole  ( $ 3.50 /sample analysed in the field)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Tx/>
              <a:buNone/>
            </a:pPr>
            <a:r>
              <a:rPr lang="en-AU" dirty="0" smtClean="0">
                <a:sym typeface="Wingdings" pitchFamily="2" charset="2"/>
              </a:rPr>
              <a:t>	 </a:t>
            </a:r>
            <a:r>
              <a:rPr lang="en-AU" dirty="0" smtClean="0">
                <a:solidFill>
                  <a:srgbClr val="FF0000"/>
                </a:solidFill>
                <a:sym typeface="Wingdings" pitchFamily="2" charset="2"/>
              </a:rPr>
              <a:t>3696 samples </a:t>
            </a:r>
            <a:r>
              <a:rPr lang="en-AU" dirty="0" smtClean="0">
                <a:sym typeface="Wingdings" pitchFamily="2" charset="2"/>
              </a:rPr>
              <a:t>were taken and analysed from   </a:t>
            </a:r>
            <a:br>
              <a:rPr lang="en-AU" dirty="0" smtClean="0">
                <a:sym typeface="Wingdings" pitchFamily="2" charset="2"/>
              </a:rPr>
            </a:br>
            <a:r>
              <a:rPr lang="en-AU" dirty="0" smtClean="0">
                <a:sym typeface="Wingdings" pitchFamily="2" charset="2"/>
              </a:rPr>
              <a:t>     924 grid points, reducing </a:t>
            </a:r>
            <a:r>
              <a:rPr lang="en-AU" dirty="0" smtClean="0">
                <a:solidFill>
                  <a:srgbClr val="FF0000"/>
                </a:solidFill>
                <a:sym typeface="Wingdings" pitchFamily="2" charset="2"/>
              </a:rPr>
              <a:t>grid size to 6 x 6 m – 4 layer, </a:t>
            </a:r>
            <a:r>
              <a:rPr lang="en-AU" dirty="0" smtClean="0">
                <a:sym typeface="Wingdings" pitchFamily="2" charset="2"/>
              </a:rPr>
              <a:t>for $ 12,500.-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dirty="0" smtClean="0">
                <a:solidFill>
                  <a:srgbClr val="006699"/>
                </a:solidFill>
                <a:sym typeface="Wingdings" pitchFamily="2" charset="2"/>
              </a:rPr>
              <a:t>With $ 3,500.- left over for QA/QC analysis by lab</a:t>
            </a:r>
            <a:endParaRPr lang="en-NZ" dirty="0" smtClean="0">
              <a:solidFill>
                <a:srgbClr val="006699"/>
              </a:solidFill>
            </a:endParaRPr>
          </a:p>
        </p:txBody>
      </p:sp>
      <p:sp>
        <p:nvSpPr>
          <p:cNvPr id="2253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7FF3C253-F5D4-4B07-AB2B-7A674CB3928E}" type="slidenum">
              <a:rPr lang="nl-NL"/>
              <a:pPr>
                <a:defRPr/>
              </a:pPr>
              <a:t>17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48523D63-E7D1-401F-A7D9-08E87A3639FF}" type="slidenum">
              <a:rPr lang="nl-NL"/>
              <a:pPr>
                <a:defRPr/>
              </a:pPr>
              <a:t>18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3556" name="Picture 2" descr="hotspot map CSM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42875"/>
            <a:ext cx="3857625" cy="655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4139952" y="764704"/>
            <a:ext cx="478631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After site assessment with XRF </a:t>
            </a:r>
          </a:p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with 24 boreholes per lot, a total of 912 boreholes, with analysis of 4 layers</a:t>
            </a:r>
          </a:p>
          <a:p>
            <a:endParaRPr lang="en-AU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 smtClean="0">
                <a:latin typeface="Calibri" pitchFamily="34" charset="0"/>
                <a:cs typeface="Calibri" pitchFamily="34" charset="0"/>
              </a:rPr>
              <a:t>Conceptual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Site Model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2</a:t>
            </a:r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Found: 9 </a:t>
            </a:r>
            <a:r>
              <a:rPr lang="en-AU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hot spot areas</a:t>
            </a: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    2 associated with ‘objects’</a:t>
            </a: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    7 </a:t>
            </a:r>
            <a:r>
              <a:rPr lang="en-AU" sz="2000" u="sng" dirty="0">
                <a:latin typeface="Calibri" pitchFamily="34" charset="0"/>
                <a:cs typeface="Calibri" pitchFamily="34" charset="0"/>
              </a:rPr>
              <a:t>not related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to objects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Hotspots to depth of 600 mm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Based on hot spot removal BEFORE mixing </a:t>
            </a:r>
            <a:r>
              <a:rPr lang="en-AU" sz="2000" dirty="0">
                <a:latin typeface="Calibri" pitchFamily="34" charset="0"/>
                <a:cs typeface="Calibri" pitchFamily="34" charset="0"/>
              </a:rPr>
              <a:t>final As concentration is calculated to become  24 mg/kg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Mixing </a:t>
            </a:r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soil </a:t>
            </a:r>
            <a:r>
              <a:rPr lang="en-AU" sz="2000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without</a:t>
            </a:r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hotspot removal  gives </a:t>
            </a:r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would give As </a:t>
            </a:r>
            <a:r>
              <a:rPr lang="en-AU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conc.  36 </a:t>
            </a:r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mg/kg, i.e. </a:t>
            </a:r>
            <a:r>
              <a:rPr lang="en-AU" sz="2000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over</a:t>
            </a:r>
            <a:r>
              <a:rPr lang="en-AU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the guideline level.</a:t>
            </a:r>
            <a:endParaRPr lang="en-NZ" sz="2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84FEE3CF-8A94-44A7-B238-29277FA5A9EC}" type="slidenum">
              <a:rPr lang="nl-NL"/>
              <a:pPr>
                <a:defRPr/>
              </a:pPr>
              <a:t>19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4580" name="Picture 4" descr="C:\Documents and Settings\HP_Owner\My Documents\ben\work\projects\z-projects old\HAFR-sub\pics soil mixing\DSC00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300" y="2286000"/>
            <a:ext cx="56007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 descr="C:\Documents and Settings\HP_Owner\My Documents\ben\work\projects\HAAR 21-35\rem pictures\DSC006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072063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3563888" y="908720"/>
            <a:ext cx="4523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>
                <a:latin typeface="Calibri" pitchFamily="34" charset="0"/>
                <a:cs typeface="Calibri" pitchFamily="34" charset="0"/>
              </a:rPr>
              <a:t>Setting out Hot </a:t>
            </a:r>
            <a:r>
              <a:rPr lang="en-AU" dirty="0" smtClean="0">
                <a:latin typeface="Calibri" pitchFamily="34" charset="0"/>
                <a:cs typeface="Calibri" pitchFamily="34" charset="0"/>
              </a:rPr>
              <a:t>Spots</a:t>
            </a:r>
          </a:p>
          <a:p>
            <a:r>
              <a:rPr lang="en-AU" dirty="0" smtClean="0">
                <a:latin typeface="Calibri" pitchFamily="34" charset="0"/>
                <a:cs typeface="Calibri" pitchFamily="34" charset="0"/>
              </a:rPr>
              <a:t>With depth to be excavated (mm)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7286625" y="2928938"/>
            <a:ext cx="18573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200" dirty="0"/>
              <a:t>Hot Spot removal</a:t>
            </a:r>
            <a:endParaRPr lang="en-NZ" sz="3200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95536" y="4221088"/>
            <a:ext cx="31683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 smtClean="0">
                <a:latin typeface="Calibri" pitchFamily="34" charset="0"/>
                <a:cs typeface="Calibri" pitchFamily="34" charset="0"/>
              </a:rPr>
              <a:t>Checking excavations</a:t>
            </a:r>
          </a:p>
          <a:p>
            <a:r>
              <a:rPr lang="en-AU" dirty="0" smtClean="0">
                <a:latin typeface="Calibri" pitchFamily="34" charset="0"/>
                <a:cs typeface="Calibri" pitchFamily="34" charset="0"/>
              </a:rPr>
              <a:t>mark As concentration as means of communication with excavator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9AAF2AFD-EF59-48E4-971C-80BC2CAB72AF}" type="slidenum">
              <a:rPr lang="nl-NL"/>
              <a:pPr>
                <a:defRPr/>
              </a:pPr>
              <a:t>20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5604" name="Picture 2" descr="C:\Documents and Settings\HP_Owner\My Documents\ben\work\projects\HAAR 21-35\rem pictures\DSC007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57888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3" descr="C:\Documents and Settings\HP_Owner\My Documents\ben\work\projects\HAAR 21-35\rem pictures\DSC007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1143000" y="4643438"/>
            <a:ext cx="27860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en-AU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AU" dirty="0">
                <a:latin typeface="Calibri" pitchFamily="34" charset="0"/>
                <a:cs typeface="Calibri" pitchFamily="34" charset="0"/>
              </a:rPr>
              <a:t>= OK to </a:t>
            </a:r>
            <a:r>
              <a:rPr lang="en-AU" dirty="0" err="1" smtClean="0">
                <a:latin typeface="Calibri" pitchFamily="34" charset="0"/>
                <a:cs typeface="Calibri" pitchFamily="34" charset="0"/>
              </a:rPr>
              <a:t>MiX</a:t>
            </a:r>
            <a:endParaRPr lang="en-AU" dirty="0" smtClean="0">
              <a:latin typeface="Calibri" pitchFamily="34" charset="0"/>
              <a:cs typeface="Calibri" pitchFamily="34" charset="0"/>
            </a:endParaRPr>
          </a:p>
          <a:p>
            <a:r>
              <a:rPr lang="en-AU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</a:t>
            </a:r>
            <a:r>
              <a:rPr lang="en-AU" dirty="0" smtClean="0">
                <a:latin typeface="Calibri" pitchFamily="34" charset="0"/>
                <a:cs typeface="Calibri" pitchFamily="34" charset="0"/>
              </a:rPr>
              <a:t> = below guideline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3995936" y="404664"/>
            <a:ext cx="403244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 </a:t>
            </a:r>
            <a:r>
              <a:rPr lang="en-AU" sz="32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en-AU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“Hot” </a:t>
            </a:r>
            <a:r>
              <a:rPr lang="en-AU" dirty="0">
                <a:latin typeface="Calibri" pitchFamily="34" charset="0"/>
                <a:cs typeface="Calibri" pitchFamily="34" charset="0"/>
              </a:rPr>
              <a:t>– bury in Reserve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012160" y="2636912"/>
            <a:ext cx="3002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 smtClean="0">
                <a:latin typeface="Calibri" pitchFamily="34" charset="0"/>
                <a:cs typeface="Calibri" pitchFamily="34" charset="0"/>
              </a:rPr>
              <a:t>Cleaning out hot spots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C5AFEFF7-07E6-417C-B410-3EA1F18D7F78}" type="slidenum">
              <a:rPr lang="nl-NL"/>
              <a:pPr>
                <a:defRPr/>
              </a:pPr>
              <a:t>21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2915816" y="692696"/>
            <a:ext cx="578643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After burial of hot spot soil </a:t>
            </a:r>
            <a:br>
              <a:rPr lang="en-AU" sz="2000" dirty="0">
                <a:latin typeface="Calibri" pitchFamily="34" charset="0"/>
                <a:cs typeface="Calibri" pitchFamily="34" charset="0"/>
              </a:rPr>
            </a:br>
            <a:r>
              <a:rPr lang="en-AU" sz="2000" dirty="0">
                <a:latin typeface="Calibri" pitchFamily="34" charset="0"/>
                <a:cs typeface="Calibri" pitchFamily="34" charset="0"/>
              </a:rPr>
              <a:t>in reserves..</a:t>
            </a: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all remaining top soil is stripped and laid on a mix pile in 50 mm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layers alternating contaminated and clean soil.</a:t>
            </a:r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endParaRPr lang="en-AU" sz="2000" dirty="0">
              <a:latin typeface="Calibri" pitchFamily="34" charset="0"/>
              <a:cs typeface="Calibri" pitchFamily="34" charset="0"/>
            </a:endParaRPr>
          </a:p>
          <a:p>
            <a:r>
              <a:rPr lang="en-AU" sz="2000" dirty="0">
                <a:latin typeface="Calibri" pitchFamily="34" charset="0"/>
                <a:cs typeface="Calibri" pitchFamily="34" charset="0"/>
              </a:rPr>
              <a:t>Mixing by </a:t>
            </a:r>
            <a:r>
              <a:rPr lang="en-AU" sz="2000" dirty="0" smtClean="0">
                <a:latin typeface="Calibri" pitchFamily="34" charset="0"/>
                <a:cs typeface="Calibri" pitchFamily="34" charset="0"/>
              </a:rPr>
              <a:t>laying out soil in layers and disking</a:t>
            </a:r>
            <a:endParaRPr lang="en-NZ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6629" name="Picture 2" descr="C:\Documents and Settings\HP_Owner\My Documents\ben\work\projects\z-projects old\HAFR-sub\pics soil mixing\DSC02987 after altering disk setting they now cut 150 deep.JPG"/>
          <p:cNvPicPr>
            <a:picLocks noChangeAspect="1" noChangeArrowheads="1"/>
          </p:cNvPicPr>
          <p:nvPr/>
        </p:nvPicPr>
        <p:blipFill>
          <a:blip r:embed="rId3" cstate="print"/>
          <a:srcRect l="15402" t="26190" r="10193" b="33134"/>
          <a:stretch>
            <a:fillRect/>
          </a:stretch>
        </p:blipFill>
        <p:spPr bwMode="auto">
          <a:xfrm>
            <a:off x="2697163" y="3429000"/>
            <a:ext cx="644683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3" descr="C:\Documents and Settings\HP_Owner\My Documents\ben\work\projects\HAAR 21-35\rem pictures\DSC00760.JPG"/>
          <p:cNvPicPr>
            <a:picLocks noChangeAspect="1" noChangeArrowheads="1"/>
          </p:cNvPicPr>
          <p:nvPr/>
        </p:nvPicPr>
        <p:blipFill>
          <a:blip r:embed="rId4" cstate="print"/>
          <a:srcRect l="42188" r="26190" b="8333"/>
          <a:stretch>
            <a:fillRect/>
          </a:stretch>
        </p:blipFill>
        <p:spPr bwMode="auto">
          <a:xfrm>
            <a:off x="0" y="142875"/>
            <a:ext cx="282575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83C9BDD7-130F-4000-9854-C9278768F12C}" type="slidenum">
              <a:rPr lang="nl-NL"/>
              <a:pPr>
                <a:defRPr/>
              </a:pPr>
              <a:t>22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7652" name="Picture 2" descr="C:\Documents and Settings\HP_Owner\My Documents\ben\work\projects\HAAR 21-35\rem pictures\DSC007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0575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285750" y="3071813"/>
            <a:ext cx="35718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Over 3000 XRF analysis performed during soil mixing</a:t>
            </a:r>
            <a:endParaRPr lang="en-NZ" sz="32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FBD7D286-9117-444F-BD3D-E51B76678FBD}" type="slidenum">
              <a:rPr lang="nl-NL"/>
              <a:pPr>
                <a:defRPr/>
              </a:pPr>
              <a:t>23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29700" name="Picture 2" descr="C:\Documents and Settings\HP_Owner\My Documents\ben\work\projects\z-projects old\HAFR-sub\pics soil mixing\DSC00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9563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4716016" y="3573016"/>
            <a:ext cx="31683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>
                <a:latin typeface="Calibri" pitchFamily="34" charset="0"/>
                <a:cs typeface="Calibri" pitchFamily="34" charset="0"/>
              </a:rPr>
              <a:t>Vertical mixing before final lay-out on sections</a:t>
            </a:r>
            <a:endParaRPr lang="en-NZ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>
          <a:xfrm>
            <a:off x="467544" y="609600"/>
            <a:ext cx="6847656" cy="747713"/>
          </a:xfrm>
        </p:spPr>
        <p:txBody>
          <a:bodyPr/>
          <a:lstStyle/>
          <a:p>
            <a:pPr eaLnBrk="1" hangingPunct="1"/>
            <a:r>
              <a:rPr lang="en-AU" sz="2400" dirty="0" smtClean="0"/>
              <a:t>Result of XRF checks during remediation</a:t>
            </a:r>
            <a:endParaRPr lang="en-NZ" sz="2400" dirty="0" smtClean="0"/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>
          <a:xfrm>
            <a:off x="642938" y="1571625"/>
            <a:ext cx="7772400" cy="45720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Aft>
                <a:spcPts val="1800"/>
              </a:spcAft>
            </a:pPr>
            <a:r>
              <a:rPr lang="en-AU" dirty="0" smtClean="0"/>
              <a:t>4 more hotspots detected </a:t>
            </a:r>
            <a:br>
              <a:rPr lang="en-AU" dirty="0" smtClean="0"/>
            </a:br>
            <a:r>
              <a:rPr lang="en-AU" dirty="0" smtClean="0"/>
              <a:t>                     and separated from mix-pile soil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</a:pPr>
            <a:r>
              <a:rPr lang="en-AU" dirty="0" smtClean="0"/>
              <a:t>No hold-up for contractor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</a:pPr>
            <a:r>
              <a:rPr lang="en-AU" dirty="0" smtClean="0"/>
              <a:t>All laboratory analysis of soil laid out on sections </a:t>
            </a:r>
            <a:br>
              <a:rPr lang="en-AU" dirty="0" smtClean="0"/>
            </a:br>
            <a:r>
              <a:rPr lang="en-AU" dirty="0" smtClean="0"/>
              <a:t>had concentrations below guideline levels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</a:pPr>
            <a:r>
              <a:rPr lang="en-AU" dirty="0" smtClean="0">
                <a:solidFill>
                  <a:srgbClr val="003399"/>
                </a:solidFill>
              </a:rPr>
              <a:t>No re-mixing required !</a:t>
            </a:r>
            <a:endParaRPr lang="en-NZ" dirty="0" smtClean="0">
              <a:solidFill>
                <a:srgbClr val="003399"/>
              </a:solidFill>
            </a:endParaRPr>
          </a:p>
        </p:txBody>
      </p:sp>
      <p:sp>
        <p:nvSpPr>
          <p:cNvPr id="3072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1479109A-A3D3-43C3-9E4E-E2131B05CDB6}" type="slidenum">
              <a:rPr lang="nl-NL"/>
              <a:pPr>
                <a:defRPr/>
              </a:pPr>
              <a:t>24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57188" y="609600"/>
            <a:ext cx="7572375" cy="1143000"/>
          </a:xfrm>
        </p:spPr>
        <p:txBody>
          <a:bodyPr/>
          <a:lstStyle/>
          <a:p>
            <a:pPr eaLnBrk="1" hangingPunct="1"/>
            <a:r>
              <a:rPr lang="en-AU" sz="3600" smtClean="0"/>
              <a:t>Conclusion: </a:t>
            </a:r>
            <a:r>
              <a:rPr lang="en-AU" sz="3600" smtClean="0">
                <a:solidFill>
                  <a:srgbClr val="FF0000"/>
                </a:solidFill>
              </a:rPr>
              <a:t>Better &amp; Cheaper</a:t>
            </a:r>
            <a:endParaRPr lang="en-NZ" sz="3600" smtClean="0">
              <a:solidFill>
                <a:srgbClr val="FF0000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7801497" cy="4486250"/>
          </a:xfrm>
        </p:spPr>
        <p:txBody>
          <a:bodyPr/>
          <a:lstStyle/>
          <a:p>
            <a:pPr eaLnBrk="1" hangingPunct="1">
              <a:buNone/>
            </a:pPr>
            <a:r>
              <a:rPr lang="en-AU" sz="2400" dirty="0" smtClean="0"/>
              <a:t>Using combined on-site and laboratory analysis results in:</a:t>
            </a:r>
          </a:p>
          <a:p>
            <a:pPr eaLnBrk="1" hangingPunct="1"/>
            <a:r>
              <a:rPr lang="en-AU" sz="2400" dirty="0" smtClean="0"/>
              <a:t>Greatly improved data quality</a:t>
            </a:r>
          </a:p>
          <a:p>
            <a:pPr eaLnBrk="1" hangingPunct="1"/>
            <a:r>
              <a:rPr lang="en-AU" sz="2400" dirty="0" smtClean="0"/>
              <a:t>Very cost effective</a:t>
            </a:r>
          </a:p>
          <a:p>
            <a:pPr eaLnBrk="1" hangingPunct="1"/>
            <a:r>
              <a:rPr lang="en-AU" sz="2400" dirty="0" smtClean="0"/>
              <a:t>Fits perfectly in TRIAD approach</a:t>
            </a:r>
          </a:p>
          <a:p>
            <a:pPr eaLnBrk="1" hangingPunct="1"/>
            <a:r>
              <a:rPr lang="en-AU" sz="2400" dirty="0" smtClean="0"/>
              <a:t>XRF saved a costly re-mix ($ 85,000.-)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en-AU" sz="2400" dirty="0" smtClean="0"/>
              <a:t>			</a:t>
            </a:r>
            <a:r>
              <a:rPr lang="en-AU" sz="2400" dirty="0" smtClean="0">
                <a:solidFill>
                  <a:srgbClr val="006699"/>
                </a:solidFill>
              </a:rPr>
              <a:t>Suited to clients who like you to: 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en-AU" sz="2400" dirty="0" smtClean="0">
                <a:solidFill>
                  <a:srgbClr val="006699"/>
                </a:solidFill>
              </a:rPr>
              <a:t>			</a:t>
            </a:r>
            <a:r>
              <a:rPr lang="en-AU" sz="2400" b="1" dirty="0" smtClean="0">
                <a:solidFill>
                  <a:srgbClr val="006699"/>
                </a:solidFill>
              </a:rPr>
              <a:t>“do it right; do it once” </a:t>
            </a:r>
            <a:r>
              <a:rPr lang="en-AU" sz="2400" b="1" dirty="0" smtClean="0">
                <a:solidFill>
                  <a:srgbClr val="FF0000"/>
                </a:solidFill>
              </a:rPr>
              <a:t>&amp; save money !</a:t>
            </a:r>
          </a:p>
        </p:txBody>
      </p:sp>
      <p:sp>
        <p:nvSpPr>
          <p:cNvPr id="3174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www.benkeet.com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©2008 Ben Keet  </a:t>
            </a:r>
            <a:fld id="{CE25AF94-9A7B-4C1E-B8F5-76882C7F5AAD}" type="slidenum">
              <a:rPr lang="nl-NL"/>
              <a:pPr>
                <a:defRPr/>
              </a:pPr>
              <a:t>25</a:t>
            </a:fld>
            <a:r>
              <a:rPr lang="nl-NL"/>
              <a:t> </a:t>
            </a:r>
          </a:p>
          <a:p>
            <a:pPr>
              <a:defRPr/>
            </a:pPr>
            <a:endParaRPr lang="en-US"/>
          </a:p>
        </p:txBody>
      </p:sp>
      <p:pic>
        <p:nvPicPr>
          <p:cNvPr id="31750" name="Picture 3" descr="C:\Documents and Settings\HP_Owner\My Documents\My Pictures\triadlogo_lg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2204864"/>
            <a:ext cx="16256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5" descr="http://newsimg.bbc.co.uk/media/images/43018000/jpg/_43018709_nz_afp_203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49080"/>
            <a:ext cx="24320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dirty="0"/>
              <a:t>www.benkeet.com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©2008 Ben Keet  </a:t>
            </a:r>
            <a:fld id="{65E53C69-C716-4CCD-AA0D-BAC96C52D4C4}" type="slidenum">
              <a:rPr lang="nl-NL"/>
              <a:pPr>
                <a:defRPr/>
              </a:pPr>
              <a:t>26</a:t>
            </a:fld>
            <a:r>
              <a:rPr lang="nl-NL"/>
              <a:t>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47667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 smtClean="0">
                <a:latin typeface="Calibri" pitchFamily="34" charset="0"/>
                <a:cs typeface="Calibri" pitchFamily="34" charset="0"/>
              </a:rPr>
              <a:t>Thank you for your attention</a:t>
            </a:r>
            <a:endParaRPr lang="en-NZ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5589240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 smtClean="0">
                <a:latin typeface="Calibri" pitchFamily="34" charset="0"/>
                <a:cs typeface="Calibri" pitchFamily="34" charset="0"/>
              </a:rPr>
              <a:t>Questions - Discussion</a:t>
            </a:r>
            <a:endParaRPr lang="en-NZ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11" descr="IMGP67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190758"/>
            <a:ext cx="6624736" cy="44347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9792" y="2420888"/>
            <a:ext cx="34563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Where did the sheep-dip go</a:t>
            </a:r>
          </a:p>
          <a:p>
            <a:pPr algn="ctr"/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NZ" sz="2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NZ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3648" y="4941168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Slip at </a:t>
            </a:r>
            <a:r>
              <a:rPr lang="en-NZ" sz="20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Aramoana</a:t>
            </a:r>
            <a:r>
              <a:rPr lang="en-NZ" sz="2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woolshed 2011</a:t>
            </a:r>
            <a:endParaRPr lang="en-NZ" sz="20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www.benkeet.com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©2008 Ben Keet  </a:t>
            </a:r>
            <a:fld id="{BB1B3574-036A-4AD6-9819-DC324BDC9088}" type="slidenum">
              <a:rPr lang="nl-NL" smtClean="0"/>
              <a:pPr>
                <a:defRPr/>
              </a:pPr>
              <a:t>27</a:t>
            </a:fld>
            <a:r>
              <a:rPr lang="nl-NL" smtClean="0"/>
              <a:t>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3" descr="IMGP67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68916"/>
            <a:ext cx="8712968" cy="58326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2001:Templates:Presentations:Designs:Blank</Template>
  <TotalTime>11485</TotalTime>
  <Words>822</Words>
  <Application>Microsoft Office PowerPoint</Application>
  <PresentationFormat>On-screen Show (4:3)</PresentationFormat>
  <Paragraphs>282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Blank</vt:lpstr>
      <vt:lpstr>Case Studies    Contaminated Land    Sheep-dips &amp; Orchards   Drs. Ben Keet FRSC  Geo &amp; Hydro – K8 Ltd  e-mail: ben@benkeet.com </vt:lpstr>
      <vt:lpstr>Background   Drs Ben Keet FRSC MRSNZ</vt:lpstr>
      <vt:lpstr>Case: Sheep-dip Assessment</vt:lpstr>
      <vt:lpstr>Spray dip</vt:lpstr>
      <vt:lpstr>Swim dip</vt:lpstr>
      <vt:lpstr>Setting out sample grid</vt:lpstr>
      <vt:lpstr>Setting out sample grid</vt:lpstr>
      <vt:lpstr>Results</vt:lpstr>
      <vt:lpstr>Correlation XRF field analysis  with Laboratory analysis</vt:lpstr>
      <vt:lpstr>Slide 10</vt:lpstr>
      <vt:lpstr>Case study objective</vt:lpstr>
      <vt:lpstr>Slide 12</vt:lpstr>
      <vt:lpstr>Slide 13</vt:lpstr>
      <vt:lpstr>Conventional Approach</vt:lpstr>
      <vt:lpstr>Slide 15</vt:lpstr>
      <vt:lpstr>Conclusion Conventional sampling – lab analysis</vt:lpstr>
      <vt:lpstr>Alternative method</vt:lpstr>
      <vt:lpstr>Slide 18</vt:lpstr>
      <vt:lpstr>Slide 19</vt:lpstr>
      <vt:lpstr>Slide 20</vt:lpstr>
      <vt:lpstr>Slide 21</vt:lpstr>
      <vt:lpstr>Slide 22</vt:lpstr>
      <vt:lpstr>Slide 23</vt:lpstr>
      <vt:lpstr>Result of XRF checks during remediation</vt:lpstr>
      <vt:lpstr>Conclusion: Better &amp; Cheaper</vt:lpstr>
      <vt:lpstr>Slide 26</vt:lpstr>
      <vt:lpstr>Slide 27</vt:lpstr>
    </vt:vector>
  </TitlesOfParts>
  <Company>VEC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Keet</dc:creator>
  <cp:lastModifiedBy>Magda Keet-Hoekstra</cp:lastModifiedBy>
  <cp:revision>185</cp:revision>
  <cp:lastPrinted>2002-12-19T11:02:43Z</cp:lastPrinted>
  <dcterms:created xsi:type="dcterms:W3CDTF">2002-10-03T15:40:59Z</dcterms:created>
  <dcterms:modified xsi:type="dcterms:W3CDTF">2011-09-13T19:05:47Z</dcterms:modified>
</cp:coreProperties>
</file>